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3"/>
  </p:notesMasterIdLst>
  <p:sldIdLst>
    <p:sldId id="256" r:id="rId5"/>
    <p:sldId id="278" r:id="rId6"/>
    <p:sldId id="279" r:id="rId7"/>
    <p:sldId id="281" r:id="rId8"/>
    <p:sldId id="280" r:id="rId9"/>
    <p:sldId id="282" r:id="rId10"/>
    <p:sldId id="286" r:id="rId11"/>
    <p:sldId id="285" r:id="rId12"/>
    <p:sldId id="287" r:id="rId13"/>
    <p:sldId id="289" r:id="rId14"/>
    <p:sldId id="283" r:id="rId15"/>
    <p:sldId id="288" r:id="rId16"/>
    <p:sldId id="284" r:id="rId17"/>
    <p:sldId id="290" r:id="rId18"/>
    <p:sldId id="293" r:id="rId19"/>
    <p:sldId id="294" r:id="rId20"/>
    <p:sldId id="291" r:id="rId21"/>
    <p:sldId id="29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D86C67-ECEA-4156-979E-B03714BB15F9}" v="21" dt="2019-08-19T03:24:26.9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8/18/2019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hyperlink" Target="https://github.com/warnost/CaseStudy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Frito Lay Attrition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 fontScale="8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William Arnost</a:t>
            </a:r>
          </a:p>
          <a:p>
            <a:r>
              <a:rPr lang="en-US" dirty="0">
                <a:solidFill>
                  <a:srgbClr val="FFFFFF"/>
                </a:solidFill>
              </a:rPr>
              <a:t>DDS Analytics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5956436-ADC4-4B95-8D2C-A74A2BA35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3"/>
    </mc:Choice>
    <mc:Fallback>
      <p:transition spd="slow" advTm="6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7F69B-DED6-48A8-A3B2-B332C79EB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Variable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B5AE6-1F12-44A7-BF1B-55E969170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Over Time, Monthly Income, and Total Working Years seem to be the most important factors for Attrition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C4AA2-04AC-482B-86EA-C8A25BBA5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910" y="640080"/>
            <a:ext cx="4974100" cy="5577840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1E2F25CB-13A7-4D08-9A6B-10A97A913E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25E20-60A2-4E47-80B5-CCB4B4480ECD}"/>
              </a:ext>
            </a:extLst>
          </p:cNvPr>
          <p:cNvSpPr txBox="1"/>
          <p:nvPr/>
        </p:nvSpPr>
        <p:spPr>
          <a:xfrm>
            <a:off x="8823960" y="882650"/>
            <a:ext cx="206954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Variable Importance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E8B577C-31E1-4616-8D33-4E0D16647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676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90"/>
    </mc:Choice>
    <mc:Fallback>
      <p:transition spd="slow" advTm="14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EF7F-EA48-4C81-8646-D832C076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732244" cy="1499616"/>
          </a:xfrm>
        </p:spPr>
        <p:txBody>
          <a:bodyPr>
            <a:normAutofit/>
          </a:bodyPr>
          <a:lstStyle/>
          <a:p>
            <a:r>
              <a:rPr lang="en-US" dirty="0"/>
              <a:t>Overtime and Working years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DF43F-EECB-4B25-9FEB-539920A11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656236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Employees working over time leave at roughly 3x the rate as those not working over time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Employees who have been in the workforce 5 years or less leave almost 2x the population rate of 16%</a:t>
            </a:r>
          </a:p>
        </p:txBody>
      </p:sp>
      <p:sp>
        <p:nvSpPr>
          <p:cNvPr id="6150" name="Rectangle 72">
            <a:extLst>
              <a:ext uri="{FF2B5EF4-FFF2-40B4-BE49-F238E27FC236}">
                <a16:creationId xmlns:a16="http://schemas.microsoft.com/office/drawing/2014/main" id="{9D431EF2-5A31-4C05-AA3E-4580F5534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3275" y="0"/>
            <a:ext cx="610545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1" name="Rectangle 74">
            <a:extLst>
              <a:ext uri="{FF2B5EF4-FFF2-40B4-BE49-F238E27FC236}">
                <a16:creationId xmlns:a16="http://schemas.microsoft.com/office/drawing/2014/main" id="{67678399-6817-4845-9B59-E82951B0B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009" y="321731"/>
            <a:ext cx="3932506" cy="366223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0491D50-3C58-4A66-BBF9-599BC0E05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9894" y="1026993"/>
            <a:ext cx="3602736" cy="2251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2" name="Rectangle 76">
            <a:extLst>
              <a:ext uri="{FF2B5EF4-FFF2-40B4-BE49-F238E27FC236}">
                <a16:creationId xmlns:a16="http://schemas.microsoft.com/office/drawing/2014/main" id="{B044E73A-9DB7-46CD-9B4D-9DE9FB5E6E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09128" y="321732"/>
            <a:ext cx="1352695" cy="3668542"/>
          </a:xfrm>
          <a:prstGeom prst="rect">
            <a:avLst/>
          </a:prstGeom>
          <a:solidFill>
            <a:srgbClr val="FFFF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3" name="Rectangle 78">
            <a:extLst>
              <a:ext uri="{FF2B5EF4-FFF2-40B4-BE49-F238E27FC236}">
                <a16:creationId xmlns:a16="http://schemas.microsoft.com/office/drawing/2014/main" id="{F8057F48-2FD4-4DD3-B887-FEE2B4475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008" y="4157447"/>
            <a:ext cx="2104750" cy="2312282"/>
          </a:xfrm>
          <a:prstGeom prst="rect">
            <a:avLst/>
          </a:prstGeom>
          <a:solidFill>
            <a:schemeClr val="accent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A4469D8-5936-48B8-AF0C-37FF2AEE2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0625" y="4157447"/>
            <a:ext cx="3206709" cy="231228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2A1C1B1-E87A-4BF7-BD2F-E171D9F64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33799" y="4413476"/>
            <a:ext cx="2880360" cy="1800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C45F73-DBAA-46CF-95C3-D5238A9729B5}"/>
              </a:ext>
            </a:extLst>
          </p:cNvPr>
          <p:cNvSpPr txBox="1"/>
          <p:nvPr/>
        </p:nvSpPr>
        <p:spPr>
          <a:xfrm>
            <a:off x="9695005" y="246380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Population</a:t>
            </a:r>
            <a:br>
              <a:rPr lang="en-US" sz="800" dirty="0"/>
            </a:br>
            <a:r>
              <a:rPr lang="en-US" sz="800" dirty="0"/>
              <a:t>Average</a:t>
            </a:r>
          </a:p>
          <a:p>
            <a:r>
              <a:rPr lang="en-US" sz="800" dirty="0"/>
              <a:t>Attrition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A20977-10C4-4023-B5DA-9E7C047CCD7F}"/>
              </a:ext>
            </a:extLst>
          </p:cNvPr>
          <p:cNvSpPr txBox="1"/>
          <p:nvPr/>
        </p:nvSpPr>
        <p:spPr>
          <a:xfrm>
            <a:off x="11346254" y="550545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Population</a:t>
            </a:r>
            <a:br>
              <a:rPr lang="en-US" sz="800" dirty="0"/>
            </a:br>
            <a:r>
              <a:rPr lang="en-US" sz="800" dirty="0"/>
              <a:t>Average</a:t>
            </a:r>
          </a:p>
          <a:p>
            <a:r>
              <a:rPr lang="en-US" sz="800" dirty="0"/>
              <a:t>Attrition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1CE929-833D-4A01-B32E-6C6092B7C7B7}"/>
              </a:ext>
            </a:extLst>
          </p:cNvPr>
          <p:cNvSpPr txBox="1"/>
          <p:nvPr/>
        </p:nvSpPr>
        <p:spPr>
          <a:xfrm>
            <a:off x="6902450" y="657661"/>
            <a:ext cx="2475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Time Attrition Rates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B161C7-999D-4052-97A9-440870C4EE5F}"/>
              </a:ext>
            </a:extLst>
          </p:cNvPr>
          <p:cNvSpPr txBox="1"/>
          <p:nvPr/>
        </p:nvSpPr>
        <p:spPr>
          <a:xfrm>
            <a:off x="8701593" y="4121031"/>
            <a:ext cx="3175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Attrition Rates by Working Years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D4874D3-A761-43F1-986C-989E0827D0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25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1"/>
    </mc:Choice>
    <mc:Fallback>
      <p:transition spd="slow" advTm="21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139D-7CEE-4FD9-82F1-D69797500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Monthly Income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6C69-E6AF-43B9-856F-FEDC2B2DB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Employees making $4,000 or less leave at an above average rate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Employees at this income level make up 37.5% of the total employee base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869581-AE31-40DA-A742-893E29644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5089" y="3660464"/>
            <a:ext cx="3999654" cy="24697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0DC504-B3CC-416F-B908-2338168E46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5089" y="727750"/>
            <a:ext cx="3999654" cy="2469786"/>
          </a:xfrm>
          <a:prstGeom prst="rect">
            <a:avLst/>
          </a:prstGeom>
        </p:spPr>
      </p:pic>
      <p:sp>
        <p:nvSpPr>
          <p:cNvPr id="8" name="AutoShape 6">
            <a:extLst>
              <a:ext uri="{FF2B5EF4-FFF2-40B4-BE49-F238E27FC236}">
                <a16:creationId xmlns:a16="http://schemas.microsoft.com/office/drawing/2014/main" id="{87436058-F8DB-459C-B395-C9D724FC5D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61B260-4E2E-4931-A08C-98C05003499B}"/>
              </a:ext>
            </a:extLst>
          </p:cNvPr>
          <p:cNvSpPr txBox="1"/>
          <p:nvPr/>
        </p:nvSpPr>
        <p:spPr>
          <a:xfrm>
            <a:off x="11066272" y="228600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Population</a:t>
            </a:r>
            <a:br>
              <a:rPr lang="en-US" sz="800" dirty="0"/>
            </a:br>
            <a:r>
              <a:rPr lang="en-US" sz="800" dirty="0"/>
              <a:t>Average</a:t>
            </a:r>
          </a:p>
          <a:p>
            <a:r>
              <a:rPr lang="en-US" sz="800" dirty="0"/>
              <a:t>Attrition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16B536-FD64-402D-862E-0D77213B358F}"/>
              </a:ext>
            </a:extLst>
          </p:cNvPr>
          <p:cNvSpPr txBox="1"/>
          <p:nvPr/>
        </p:nvSpPr>
        <p:spPr>
          <a:xfrm>
            <a:off x="8026400" y="387350"/>
            <a:ext cx="2549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Attrition by Income Group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85CB4E-0C48-4A86-AAC2-58C8BD8FA027}"/>
              </a:ext>
            </a:extLst>
          </p:cNvPr>
          <p:cNvSpPr txBox="1"/>
          <p:nvPr/>
        </p:nvSpPr>
        <p:spPr>
          <a:xfrm>
            <a:off x="8026399" y="3276600"/>
            <a:ext cx="3371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Counts by Income Group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18BBF8-B77E-4852-B7DF-DBB036C76A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1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86"/>
    </mc:Choice>
    <mc:Fallback>
      <p:transition spd="slow" advTm="16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7797F-0FFE-4964-8D8B-B9F361542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Job Involvement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FF64A-7216-4221-9B7B-31B551189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Those with the lowest job involvement have a much higher attrition rate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They make up a very small portion of the sample population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80200311-819F-478B-972A-C6DFB931E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4657" y="3910541"/>
            <a:ext cx="3999654" cy="2499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AFCE26E-60DF-4A76-AE03-62E67AC71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9989" y="1036108"/>
            <a:ext cx="3999654" cy="2499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5E81B8-962C-491F-AACB-771E27C044A5}"/>
              </a:ext>
            </a:extLst>
          </p:cNvPr>
          <p:cNvSpPr txBox="1"/>
          <p:nvPr/>
        </p:nvSpPr>
        <p:spPr>
          <a:xfrm>
            <a:off x="11167872" y="266065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Population</a:t>
            </a:r>
            <a:br>
              <a:rPr lang="en-US" sz="800" dirty="0"/>
            </a:br>
            <a:r>
              <a:rPr lang="en-US" sz="800" dirty="0"/>
              <a:t>Average</a:t>
            </a:r>
          </a:p>
          <a:p>
            <a:r>
              <a:rPr lang="en-US" sz="800" dirty="0"/>
              <a:t>Attrition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3FE092-2C60-4AA6-B900-D3CE2987B8C1}"/>
              </a:ext>
            </a:extLst>
          </p:cNvPr>
          <p:cNvSpPr txBox="1"/>
          <p:nvPr/>
        </p:nvSpPr>
        <p:spPr>
          <a:xfrm>
            <a:off x="7950200" y="666776"/>
            <a:ext cx="27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Attrition by Job Involvement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D9E64-80F7-41FE-88DE-A0E1F1C928BE}"/>
              </a:ext>
            </a:extLst>
          </p:cNvPr>
          <p:cNvSpPr txBox="1"/>
          <p:nvPr/>
        </p:nvSpPr>
        <p:spPr>
          <a:xfrm>
            <a:off x="7707215" y="3535891"/>
            <a:ext cx="354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Counts by Job Involvement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565BA96-213F-4129-AEAB-F755EF759A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27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75"/>
    </mc:Choice>
    <mc:Fallback>
      <p:transition spd="slow" advTm="23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189CB-734C-4A18-92A6-5DDFB15FF6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7FACC-2509-44F3-B2EA-FB4D7E4F81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Attrition</a:t>
            </a:r>
          </a:p>
          <a:p>
            <a:r>
              <a:rPr lang="en-US" dirty="0"/>
              <a:t>Monthly Income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7D7D1CD-5E62-4173-ADA8-C6FEDCB438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00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4"/>
    </mc:Choice>
    <mc:Fallback>
      <p:transition spd="slow" advTm="1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C0339-6654-401A-B2AA-714202FCE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31480-B3C8-495D-BC0D-CA439BF158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Naïve Bayes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Variables: Over Time, Marital Status, Stock Option Level, Job Level, Years In Current Role, Monthly Income, Job Involvement, Working Years Group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Sensitivity: 0.70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Specificity: 0.69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1952F1-C7FD-4C28-A359-531916F291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Forest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Variables: Over Time, Marital Status, Stock Option Level, Job Level, Years In Current Role, Monthly Income, Job Involvement, Working Years Group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Sensitivity: 0.94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Specificity: 0.26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955062E-BC06-436A-ACC5-323F035CD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06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89"/>
    </mc:Choice>
    <mc:Fallback>
      <p:transition spd="slow" advTm="31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E6BFD-43B5-4650-9225-1CD30C74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5D2B6-C164-4310-9119-AEE21ED7BD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Multiple Linear Regression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Variables: Job Role, Job Level, Total Working years, Business Travel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RMSE: $1129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70287B-B896-43EA-94A0-FEDCBAF03F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Variables: Job Role, Job Level, Total Working years, Business Travel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RMSE: $1109</a:t>
            </a:r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B210DE-543F-46D9-B859-F0D59B6EB7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42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27"/>
    </mc:Choice>
    <mc:Fallback>
      <p:transition spd="slow" advTm="18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1C474-7CCC-4B89-AF0B-72A595DAFC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E36CE-9CA0-4A24-9E7D-26EC80FD5D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316DC0-3D00-4172-A7BD-8B0756BD3C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63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0"/>
    </mc:Choice>
    <mc:Fallback>
      <p:transition spd="slow" advTm="2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1047-D7F4-48EA-9AB2-C3552BD7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3BDFD-49FF-4414-9D12-92A8E5EFB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Over Time, Monthly Income, and Total Working Years are the most important factors for attrition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Job Level, Job Role, and Total Working Years are important for Monthly Income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Sales Representatives report the highest attrition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Manufacturing and Research Directors report the lowest attrition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More Info Available at: </a:t>
            </a:r>
            <a:r>
              <a:rPr lang="en-US" dirty="0">
                <a:hlinkClick r:id="rId4"/>
              </a:rPr>
              <a:t>https://github.com/warnost/CaseStudy2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95C00F-0F2E-465E-ABCB-3B5A15D82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33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636"/>
    </mc:Choice>
    <mc:Fallback>
      <p:transition spd="slow" advTm="32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A66A5-5DAC-429B-8E37-4153E6677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45D05-1BEC-442A-9E07-1B4C201A0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646671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Identify the major factors driving attrition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Look at job role specific trends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Create a model to predict Attrition and Monthly Income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F12921-136F-4411-BD01-48A4C8A5CD46}"/>
              </a:ext>
            </a:extLst>
          </p:cNvPr>
          <p:cNvSpPr txBox="1">
            <a:spLocks/>
          </p:cNvSpPr>
          <p:nvPr/>
        </p:nvSpPr>
        <p:spPr>
          <a:xfrm>
            <a:off x="6199379" y="2286000"/>
            <a:ext cx="486232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BD0554E-BB1D-4730-A672-81B786EB8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87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9"/>
    </mc:Choice>
    <mc:Fallback>
      <p:transition spd="slow" advTm="12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FF57890-95DF-44E6-AF9F-51E850497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E30DEBC7-3530-4976-B144-87703C686D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32497A-799C-4F11-8E8E-168E45A81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Data</a:t>
            </a:r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4558B048-B22B-4D5A-AB49-437ADE665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F8188-0DA9-4709-9F8F-DE2DB57D4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9" y="2286000"/>
            <a:ext cx="3791711" cy="393192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Information on 870 Employees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36 Variables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3 Departments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9 Job Roles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5 Job Levels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No Missing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FFFF"/>
                </a:solidFill>
              </a:rPr>
              <a:t>16% Overall Attrition Rate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91CAA40-BE53-4599-AF4E-A6F777A9C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0280" y="968323"/>
            <a:ext cx="3313057" cy="207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B9A430A5-BEA6-4F2D-8D25-DF668E181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5070" y="0"/>
            <a:ext cx="2766930" cy="39965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C17EB81B-7CA2-46C1-8A8D-8349530FF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68549" y="3996580"/>
            <a:ext cx="3956522" cy="28614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7D3C84FC-795C-4785-8F49-B5C3608E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0280" y="4319714"/>
            <a:ext cx="3313057" cy="21500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1C64CED-344F-4DB2-9752-2DE4A60A7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3096" y="4367400"/>
            <a:ext cx="3287426" cy="205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8EF2BBA-0AC4-47A4-A55B-A8C0B78B4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46804" y="4729137"/>
            <a:ext cx="2131431" cy="133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DDE06B-C9A8-49B8-A750-806778AC9114}"/>
              </a:ext>
            </a:extLst>
          </p:cNvPr>
          <p:cNvSpPr txBox="1"/>
          <p:nvPr/>
        </p:nvSpPr>
        <p:spPr>
          <a:xfrm>
            <a:off x="5898180" y="570096"/>
            <a:ext cx="309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Count by Department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F5EDE3-89CF-4356-967D-9E21AE7FD572}"/>
              </a:ext>
            </a:extLst>
          </p:cNvPr>
          <p:cNvSpPr txBox="1"/>
          <p:nvPr/>
        </p:nvSpPr>
        <p:spPr>
          <a:xfrm>
            <a:off x="6049311" y="3996580"/>
            <a:ext cx="2794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Count by Job Role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9FCE76-C5D3-421C-B43C-98863BD35E0C}"/>
              </a:ext>
            </a:extLst>
          </p:cNvPr>
          <p:cNvSpPr txBox="1"/>
          <p:nvPr/>
        </p:nvSpPr>
        <p:spPr>
          <a:xfrm>
            <a:off x="9425068" y="3996580"/>
            <a:ext cx="2870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Count by Job Level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892FEAD-E4F1-4A63-ACF5-6BBF60FCBB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84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04"/>
    </mc:Choice>
    <mc:Fallback>
      <p:transition spd="slow" advTm="26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3EAB-BC3B-4285-A6DF-3028F39414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Job Role Trends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C11287-C618-42A9-BCAB-BEBC143804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0107BF5-EDF4-4016-9979-B5EFD3CE7E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08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5"/>
    </mc:Choice>
    <mc:Fallback>
      <p:transition spd="slow" advTm="3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958F4-9D49-4DE4-88DB-F27740938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Rates by job role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C31186-5C46-4412-876E-B48197E7E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972" y="1777705"/>
            <a:ext cx="7510646" cy="4694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0AF0F3-9E7F-454F-A86E-06B687931E54}"/>
              </a:ext>
            </a:extLst>
          </p:cNvPr>
          <p:cNvSpPr txBox="1"/>
          <p:nvPr/>
        </p:nvSpPr>
        <p:spPr>
          <a:xfrm>
            <a:off x="9108360" y="4047513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Population</a:t>
            </a:r>
            <a:br>
              <a:rPr lang="en-US" sz="800" dirty="0"/>
            </a:br>
            <a:r>
              <a:rPr lang="en-US" sz="800" dirty="0"/>
              <a:t>Average</a:t>
            </a:r>
          </a:p>
          <a:p>
            <a:r>
              <a:rPr lang="en-US" sz="800" dirty="0"/>
              <a:t>Attrition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68FF3F-2546-49E6-9247-3FC90B793B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10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35"/>
    </mc:Choice>
    <mc:Fallback>
      <p:transition spd="slow" advTm="26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Rectangle 74">
            <a:extLst>
              <a:ext uri="{FF2B5EF4-FFF2-40B4-BE49-F238E27FC236}">
                <a16:creationId xmlns:a16="http://schemas.microsoft.com/office/drawing/2014/main" id="{3CAF01F4-43BC-4C8D-B3E7-889AD234B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1" name="Oval 5">
            <a:extLst>
              <a:ext uri="{FF2B5EF4-FFF2-40B4-BE49-F238E27FC236}">
                <a16:creationId xmlns:a16="http://schemas.microsoft.com/office/drawing/2014/main" id="{06CA1EFD-9858-44D0-91BA-87238CF94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82" name="Straight Connector 78">
            <a:extLst>
              <a:ext uri="{FF2B5EF4-FFF2-40B4-BE49-F238E27FC236}">
                <a16:creationId xmlns:a16="http://schemas.microsoft.com/office/drawing/2014/main" id="{D35323DC-C2C7-41A7-92D3-2AF72E7E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83" name="Rectangle 80">
            <a:extLst>
              <a:ext uri="{FF2B5EF4-FFF2-40B4-BE49-F238E27FC236}">
                <a16:creationId xmlns:a16="http://schemas.microsoft.com/office/drawing/2014/main" id="{8075DF9C-FBFA-4852-9E97-463CCCDEE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4" name="Rectangle 82">
            <a:extLst>
              <a:ext uri="{FF2B5EF4-FFF2-40B4-BE49-F238E27FC236}">
                <a16:creationId xmlns:a16="http://schemas.microsoft.com/office/drawing/2014/main" id="{EE8C26B4-C16C-4C86-8146-C48FAC987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61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CDE62-F3EA-46EB-92E4-FBD9C12D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185917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 dirty="0">
                <a:solidFill>
                  <a:srgbClr val="FFFFFF"/>
                </a:solidFill>
              </a:rPr>
              <a:t>Satisfaction by job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782ED3-2854-472A-8F58-E95EBD867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30983" y="934828"/>
            <a:ext cx="3659111" cy="228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85" name="Straight Connector 84">
            <a:extLst>
              <a:ext uri="{FF2B5EF4-FFF2-40B4-BE49-F238E27FC236}">
                <a16:creationId xmlns:a16="http://schemas.microsoft.com/office/drawing/2014/main" id="{C7451CD4-E661-4A39-B545-79A6C6273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8749" y="3765314"/>
            <a:ext cx="2834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32AF3C12-BA46-4239-8420-CBBBAB592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69371" y="868599"/>
            <a:ext cx="3648946" cy="2280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5D56978-D479-4B46-88B7-8E2996642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69371" y="4078143"/>
            <a:ext cx="3652441" cy="228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8068E0-9EBC-4A87-986D-2BDECA34E2F6}"/>
              </a:ext>
            </a:extLst>
          </p:cNvPr>
          <p:cNvSpPr txBox="1"/>
          <p:nvPr/>
        </p:nvSpPr>
        <p:spPr>
          <a:xfrm>
            <a:off x="8269297" y="490863"/>
            <a:ext cx="239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Relationship Satisfaction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917FB8-63CE-4295-87C3-ADD1944D1F51}"/>
              </a:ext>
            </a:extLst>
          </p:cNvPr>
          <p:cNvSpPr txBox="1"/>
          <p:nvPr/>
        </p:nvSpPr>
        <p:spPr>
          <a:xfrm>
            <a:off x="4939560" y="490863"/>
            <a:ext cx="1631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Job Satisfaction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E171D2-3936-4F73-BBD7-97972AAD005E}"/>
              </a:ext>
            </a:extLst>
          </p:cNvPr>
          <p:cNvSpPr txBox="1"/>
          <p:nvPr/>
        </p:nvSpPr>
        <p:spPr>
          <a:xfrm>
            <a:off x="4535624" y="3708811"/>
            <a:ext cx="2379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Environment Satisfaction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F35D36-7772-4D34-90F8-4A919F2454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0983" y="4078143"/>
            <a:ext cx="3659111" cy="225819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2BB47BF-DC46-4665-95BE-47DBB761F5CC}"/>
              </a:ext>
            </a:extLst>
          </p:cNvPr>
          <p:cNvSpPr txBox="1"/>
          <p:nvPr/>
        </p:nvSpPr>
        <p:spPr>
          <a:xfrm>
            <a:off x="8269297" y="3746899"/>
            <a:ext cx="1879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 Life Balance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2B2592F-48B9-4313-98D6-AB6F9C24F5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66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48"/>
    </mc:Choice>
    <mc:Fallback>
      <p:transition spd="slow" advTm="51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E20C5-3299-48CB-9045-16BA837C8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Income by Gender and Job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40698-053C-4B68-A6C5-790DE34B0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Job Role has a strong influence on income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Research Director seems to have a larger income for men vs women. This difference is significant with a p-value of 0.046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4E92596-00F3-48CA-92AB-A288E9538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2342" y="1269757"/>
            <a:ext cx="6909577" cy="431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E6153A9-2260-4615-A3A9-3A4D80B830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845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63"/>
    </mc:Choice>
    <mc:Fallback>
      <p:transition spd="slow" advTm="29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BC41A-D4F4-4808-940A-1F4DF1959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Rate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58B88-AA2F-494B-A808-8F66F8F46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The Hourly, Daily, and Monthly rate variables do not appear to be related to each other, Monthly Income, or Attrition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Since these are not related to our variables of interest, we will ignore them for modeling until we have more information</a:t>
            </a:r>
          </a:p>
        </p:txBody>
      </p:sp>
      <p:pic>
        <p:nvPicPr>
          <p:cNvPr id="5122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84ACFC45-1949-4EBC-8892-3ED6AAF1E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2342" y="1269757"/>
            <a:ext cx="6909577" cy="4318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5EECF3-376B-42A5-A17F-41E208C6351E}"/>
              </a:ext>
            </a:extLst>
          </p:cNvPr>
          <p:cNvSpPr txBox="1"/>
          <p:nvPr/>
        </p:nvSpPr>
        <p:spPr>
          <a:xfrm>
            <a:off x="4984065" y="623426"/>
            <a:ext cx="6513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Pairs Plot showing correlation (top right), Attrition density (diagonal), </a:t>
            </a:r>
            <a:br>
              <a:rPr lang="en-US" dirty="0"/>
            </a:br>
            <a:r>
              <a:rPr lang="en-US" dirty="0"/>
              <a:t>and bivariate scatter plots (lower left)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FB834BA-C781-43EF-9C16-0FD4408E6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298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7"/>
    </mc:Choice>
    <mc:Fallback>
      <p:transition spd="slow" advTm="1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785C-7D37-4D78-9137-D4E5C556F4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Factors influencing Attrition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C6840-13BC-4CD2-BAB5-34959ABA12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4AF61BB-11C2-4BD0-B6CA-2AD0A4A48D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51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8"/>
    </mc:Choice>
    <mc:Fallback>
      <p:transition spd="slow" advTm="4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522</Words>
  <Application>Microsoft Office PowerPoint</Application>
  <PresentationFormat>Widescreen</PresentationFormat>
  <Paragraphs>88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Tw Cen MT</vt:lpstr>
      <vt:lpstr>Tw Cen MT Condensed</vt:lpstr>
      <vt:lpstr>Wingdings</vt:lpstr>
      <vt:lpstr>Wingdings 3</vt:lpstr>
      <vt:lpstr>Integral</vt:lpstr>
      <vt:lpstr>Frito Lay Attrition Analysis</vt:lpstr>
      <vt:lpstr>Objectives</vt:lpstr>
      <vt:lpstr>The Data</vt:lpstr>
      <vt:lpstr>Job Role Trends</vt:lpstr>
      <vt:lpstr>Attrition Rates by job role</vt:lpstr>
      <vt:lpstr>Satisfaction by job role</vt:lpstr>
      <vt:lpstr>Income by Gender and Job Role</vt:lpstr>
      <vt:lpstr>Rate Variables</vt:lpstr>
      <vt:lpstr>Factors influencing Attrition</vt:lpstr>
      <vt:lpstr>Variable Importance</vt:lpstr>
      <vt:lpstr>Overtime and Working years</vt:lpstr>
      <vt:lpstr>Monthly Income</vt:lpstr>
      <vt:lpstr>Job Involvement</vt:lpstr>
      <vt:lpstr>Model Results</vt:lpstr>
      <vt:lpstr>Attrition</vt:lpstr>
      <vt:lpstr>Monthly Income</vt:lpstr>
      <vt:lpstr>Conclusions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2019-08-18T19:51:48Z</dcterms:created>
  <dcterms:modified xsi:type="dcterms:W3CDTF">2019-08-19T03:27:26Z</dcterms:modified>
</cp:coreProperties>
</file>